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64" r:id="rId4"/>
    <p:sldId id="262" r:id="rId5"/>
    <p:sldId id="277" r:id="rId6"/>
    <p:sldId id="278" r:id="rId7"/>
    <p:sldId id="257" r:id="rId8"/>
    <p:sldId id="261" r:id="rId9"/>
    <p:sldId id="259" r:id="rId10"/>
    <p:sldId id="260" r:id="rId11"/>
    <p:sldId id="258" r:id="rId12"/>
    <p:sldId id="275" r:id="rId13"/>
    <p:sldId id="274" r:id="rId14"/>
    <p:sldId id="276" r:id="rId15"/>
    <p:sldId id="273" r:id="rId16"/>
    <p:sldId id="291" r:id="rId17"/>
    <p:sldId id="294" r:id="rId18"/>
    <p:sldId id="288" r:id="rId19"/>
    <p:sldId id="289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09224"/>
    <a:srgbClr val="B40000"/>
    <a:srgbClr val="E1E35E"/>
    <a:srgbClr val="1C8FA4"/>
    <a:srgbClr val="85561E"/>
    <a:srgbClr val="DBE050"/>
    <a:srgbClr val="5F3E16"/>
    <a:srgbClr val="C28142"/>
    <a:srgbClr val="7D521D"/>
    <a:srgbClr val="AC6F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ä¸­åº¦æ ·å¼ 2 - å¼ºè°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E25E649-3F16-4E02-A733-19D2CDBF48F0}" styleName="ä¸­åº¦æ ·å¼ 3 - å¼ºè°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2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true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true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3A711B5-2115-45C1-8945-4CD8CCC3DB36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CD179989-2F28-4935-9FD0-F71FBA1F1C24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true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3A711B5-2115-45C1-8945-4CD8CCC3DB36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CD179989-2F28-4935-9FD0-F71FBA1F1C24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true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true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3A711B5-2115-45C1-8945-4CD8CCC3DB36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CD179989-2F28-4935-9FD0-F71FBA1F1C24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true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3A711B5-2115-45C1-8945-4CD8CCC3DB36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CD179989-2F28-4935-9FD0-F71FBA1F1C24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true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true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  <a:endParaRPr lang="pt-BR" smtClean="0"/>
          </a:p>
        </p:txBody>
      </p:sp>
      <p:sp>
        <p:nvSpPr>
          <p:cNvPr id="4" name="Espaço Reservado para Data 3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3A711B5-2115-45C1-8945-4CD8CCC3DB36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CD179989-2F28-4935-9FD0-F71FBA1F1C24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true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true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3A711B5-2115-45C1-8945-4CD8CCC3DB36}" type="datetimeFigureOut">
              <a:rPr lang="pt-BR" smtClean="0"/>
            </a:fld>
            <a:endParaRPr lang="pt-BR"/>
          </a:p>
        </p:txBody>
      </p:sp>
      <p:sp>
        <p:nvSpPr>
          <p:cNvPr id="6" name="Espaço Reservado para Rodapé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CD179989-2F28-4935-9FD0-F71FBA1F1C24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true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true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  <a:endParaRPr lang="pt-BR" smtClean="0"/>
          </a:p>
        </p:txBody>
      </p:sp>
      <p:sp>
        <p:nvSpPr>
          <p:cNvPr id="4" name="Espaço Reservado para Conteúdo 3"/>
          <p:cNvSpPr>
            <a:spLocks noGrp="true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true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  <a:endParaRPr lang="pt-BR" smtClean="0"/>
          </a:p>
        </p:txBody>
      </p:sp>
      <p:sp>
        <p:nvSpPr>
          <p:cNvPr id="6" name="Espaço Reservado para Conteúdo 5"/>
          <p:cNvSpPr>
            <a:spLocks noGrp="true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3A711B5-2115-45C1-8945-4CD8CCC3DB36}" type="datetimeFigureOut">
              <a:rPr lang="pt-BR" smtClean="0"/>
            </a:fld>
            <a:endParaRPr lang="pt-BR"/>
          </a:p>
        </p:txBody>
      </p:sp>
      <p:sp>
        <p:nvSpPr>
          <p:cNvPr id="8" name="Espaço Reservado para Rodapé 7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CD179989-2F28-4935-9FD0-F71FBA1F1C24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true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3A711B5-2115-45C1-8945-4CD8CCC3DB36}" type="datetimeFigureOut">
              <a:rPr lang="pt-BR" smtClean="0"/>
            </a:fld>
            <a:endParaRPr lang="pt-BR"/>
          </a:p>
        </p:txBody>
      </p:sp>
      <p:sp>
        <p:nvSpPr>
          <p:cNvPr id="4" name="Espaço Reservado para Rodapé 3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CD179989-2F28-4935-9FD0-F71FBA1F1C24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3A711B5-2115-45C1-8945-4CD8CCC3DB36}" type="datetimeFigureOut">
              <a:rPr lang="pt-BR" smtClean="0"/>
            </a:fld>
            <a:endParaRPr lang="pt-BR"/>
          </a:p>
        </p:txBody>
      </p:sp>
      <p:sp>
        <p:nvSpPr>
          <p:cNvPr id="3" name="Espaço Reservado para Rodapé 2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CD179989-2F28-4935-9FD0-F71FBA1F1C24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true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true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  <a:endParaRPr lang="pt-BR" smtClean="0"/>
          </a:p>
        </p:txBody>
      </p:sp>
      <p:sp>
        <p:nvSpPr>
          <p:cNvPr id="5" name="Espaço Reservado para Data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3A711B5-2115-45C1-8945-4CD8CCC3DB36}" type="datetimeFigureOut">
              <a:rPr lang="pt-BR" smtClean="0"/>
            </a:fld>
            <a:endParaRPr lang="pt-BR"/>
          </a:p>
        </p:txBody>
      </p:sp>
      <p:sp>
        <p:nvSpPr>
          <p:cNvPr id="6" name="Espaço Reservado para Rodapé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CD179989-2F28-4935-9FD0-F71FBA1F1C24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true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true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true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  <a:endParaRPr lang="pt-BR" smtClean="0"/>
          </a:p>
        </p:txBody>
      </p:sp>
      <p:sp>
        <p:nvSpPr>
          <p:cNvPr id="5" name="Espaço Reservado para Data 4"/>
          <p:cNvSpPr>
            <a:spLocks noGrp="true"/>
          </p:cNvSpPr>
          <p:nvPr>
            <p:ph type="dt" sz="half" idx="10"/>
          </p:nvPr>
        </p:nvSpPr>
        <p:spPr/>
        <p:txBody>
          <a:bodyPr/>
          <a:lstStyle/>
          <a:p>
            <a:fld id="{F3A711B5-2115-45C1-8945-4CD8CCC3DB36}" type="datetimeFigureOut">
              <a:rPr lang="pt-BR" smtClean="0"/>
            </a:fld>
            <a:endParaRPr lang="pt-BR"/>
          </a:p>
        </p:txBody>
      </p:sp>
      <p:sp>
        <p:nvSpPr>
          <p:cNvPr id="6" name="Espaço Reservado para Rodapé 5"/>
          <p:cNvSpPr>
            <a:spLocks noGrp="true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true"/>
          </p:cNvSpPr>
          <p:nvPr>
            <p:ph type="sldNum" sz="quarter" idx="12"/>
          </p:nvPr>
        </p:nvSpPr>
        <p:spPr/>
        <p:txBody>
          <a:bodyPr/>
          <a:lstStyle/>
          <a:p>
            <a:fld id="{CD179989-2F28-4935-9FD0-F71FBA1F1C24}" type="slidenum">
              <a:rPr lang="pt-BR" smtClean="0"/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true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true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  <a:endParaRPr lang="pt-BR" smtClean="0"/>
          </a:p>
          <a:p>
            <a:pPr lvl="1"/>
            <a:r>
              <a:rPr lang="pt-BR" smtClean="0"/>
              <a:t>Segundo nível</a:t>
            </a:r>
            <a:endParaRPr lang="pt-BR" smtClean="0"/>
          </a:p>
          <a:p>
            <a:pPr lvl="2"/>
            <a:r>
              <a:rPr lang="pt-BR" smtClean="0"/>
              <a:t>Terceiro nível</a:t>
            </a:r>
            <a:endParaRPr lang="pt-BR" smtClean="0"/>
          </a:p>
          <a:p>
            <a:pPr lvl="3"/>
            <a:r>
              <a:rPr lang="pt-BR" smtClean="0"/>
              <a:t>Quarto nível</a:t>
            </a:r>
            <a:endParaRPr lang="pt-BR" smtClean="0"/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true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A711B5-2115-45C1-8945-4CD8CCC3DB36}" type="datetimeFigureOut">
              <a:rPr lang="pt-BR" smtClean="0"/>
            </a:fld>
            <a:endParaRPr lang="pt-BR"/>
          </a:p>
        </p:txBody>
      </p:sp>
      <p:sp>
        <p:nvSpPr>
          <p:cNvPr id="5" name="Espaço Reservado para Rodapé 4"/>
          <p:cNvSpPr>
            <a:spLocks noGrp="true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true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179989-2F28-4935-9FD0-F71FBA1F1C24}" type="slidenum">
              <a:rPr lang="pt-BR" smtClean="0"/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true">
          <a:blip r:embed="rId1"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true"/>
          </p:cNvSpPr>
          <p:nvPr>
            <p:ph type="ctrTitle"/>
          </p:nvPr>
        </p:nvSpPr>
        <p:spPr>
          <a:xfrm>
            <a:off x="7125970" y="453390"/>
            <a:ext cx="4940935" cy="1355725"/>
          </a:xfrm>
        </p:spPr>
        <p:txBody>
          <a:bodyPr/>
          <a:p>
            <a:pPr algn="dist">
              <a:lnSpc>
                <a:spcPct val="120000"/>
              </a:lnSpc>
            </a:pPr>
            <a:r>
              <a:rPr lang="pt-PT" altLang="pt-BR" b="1">
                <a:solidFill>
                  <a:srgbClr val="74A19C"/>
                </a:solidFill>
                <a:latin typeface="Exo 2.0" panose="00000500000000000000" charset="0"/>
                <a:cs typeface="Exo 2.0" panose="00000500000000000000" charset="0"/>
              </a:rPr>
              <a:t>PREDIÇÃO</a:t>
            </a:r>
            <a:endParaRPr lang="pt-PT" altLang="pt-BR" b="1">
              <a:solidFill>
                <a:srgbClr val="74A19C"/>
              </a:solidFill>
              <a:latin typeface="Exo 2.0" panose="00000500000000000000" charset="0"/>
              <a:cs typeface="Exo 2.0" panose="00000500000000000000" charset="0"/>
            </a:endParaRPr>
          </a:p>
        </p:txBody>
      </p:sp>
      <p:sp>
        <p:nvSpPr>
          <p:cNvPr id="3" name="Subtítulo 2"/>
          <p:cNvSpPr>
            <a:spLocks noGrp="true"/>
          </p:cNvSpPr>
          <p:nvPr>
            <p:ph type="subTitle" idx="1"/>
          </p:nvPr>
        </p:nvSpPr>
        <p:spPr>
          <a:xfrm>
            <a:off x="7171690" y="2033270"/>
            <a:ext cx="4931410" cy="1267460"/>
          </a:xfrm>
        </p:spPr>
        <p:txBody>
          <a:bodyPr/>
          <a:p>
            <a:pPr algn="just"/>
            <a:r>
              <a:rPr lang="pt-PT" altLang="pt-BR">
                <a:latin typeface="Exo 2.0" panose="00000500000000000000" charset="0"/>
                <a:cs typeface="Exo 2.0" panose="00000500000000000000" charset="0"/>
              </a:rPr>
              <a:t>Classificação de Risco para um cliente de Instituições Financeiras Brasileiras</a:t>
            </a:r>
            <a:endParaRPr lang="pt-PT" altLang="pt-BR">
              <a:latin typeface="Exo 2.0" panose="00000500000000000000" charset="0"/>
              <a:cs typeface="Exo 2.0" panose="00000500000000000000" charset="0"/>
            </a:endParaRPr>
          </a:p>
        </p:txBody>
      </p:sp>
      <p:cxnSp>
        <p:nvCxnSpPr>
          <p:cNvPr id="4" name="Conector Reto 3"/>
          <p:cNvCxnSpPr/>
          <p:nvPr/>
        </p:nvCxnSpPr>
        <p:spPr>
          <a:xfrm>
            <a:off x="7212330" y="1950720"/>
            <a:ext cx="4826000" cy="0"/>
          </a:xfrm>
          <a:prstGeom prst="line">
            <a:avLst/>
          </a:prstGeom>
          <a:ln w="38100">
            <a:solidFill>
              <a:srgbClr val="74A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true">
          <a:blip r:embed="rId1">
            <a:alphaModFix amt="76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Caixa de Texto 3"/>
          <p:cNvSpPr txBox="true"/>
          <p:nvPr/>
        </p:nvSpPr>
        <p:spPr>
          <a:xfrm>
            <a:off x="38735" y="-372745"/>
            <a:ext cx="4010025" cy="2399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PT" altLang="pt-BR" sz="15000" b="1">
                <a:latin typeface="Exo 2.0" panose="00000500000000000000" charset="0"/>
                <a:cs typeface="Exo 2.0" panose="00000500000000000000" charset="0"/>
              </a:rPr>
              <a:t>NBA</a:t>
            </a:r>
            <a:endParaRPr lang="pt-PT" altLang="pt-BR" sz="15000" b="1">
              <a:latin typeface="Exo 2.0" panose="00000500000000000000" charset="0"/>
              <a:cs typeface="Exo 2.0" panose="00000500000000000000" charset="0"/>
            </a:endParaRPr>
          </a:p>
        </p:txBody>
      </p:sp>
      <p:sp>
        <p:nvSpPr>
          <p:cNvPr id="5" name="Caixa de Texto 4"/>
          <p:cNvSpPr txBox="true"/>
          <p:nvPr/>
        </p:nvSpPr>
        <p:spPr>
          <a:xfrm>
            <a:off x="168910" y="1607820"/>
            <a:ext cx="38169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pt-PT" altLang="pt-BR"/>
              <a:t>Next Best Action</a:t>
            </a:r>
            <a:endParaRPr lang="pt-PT" altLang="pt-BR"/>
          </a:p>
        </p:txBody>
      </p:sp>
      <p:sp>
        <p:nvSpPr>
          <p:cNvPr id="6" name="Caixa de Texto 5"/>
          <p:cNvSpPr txBox="true"/>
          <p:nvPr/>
        </p:nvSpPr>
        <p:spPr>
          <a:xfrm>
            <a:off x="139065" y="1819275"/>
            <a:ext cx="389953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pt-PT" altLang="pt-BR" sz="3600"/>
              <a:t>RECOMENDAÇÕES</a:t>
            </a:r>
            <a:endParaRPr lang="pt-PT" altLang="pt-BR" sz="3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true">
          <a:blip r:embed="rId1">
            <a:alphaModFix amt="76000"/>
          </a:blip>
          <a:stretch>
            <a:fillRect t="-12000" b="-7000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Caixa de Texto 1"/>
          <p:cNvSpPr txBox="true"/>
          <p:nvPr/>
        </p:nvSpPr>
        <p:spPr>
          <a:xfrm>
            <a:off x="4209415" y="768350"/>
            <a:ext cx="5234305" cy="1568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PT" altLang="pt-BR" sz="9600">
                <a:latin typeface="Exo 2.0" panose="00000500000000000000" charset="0"/>
                <a:cs typeface="Exo 2.0" panose="00000500000000000000" charset="0"/>
              </a:rPr>
              <a:t>EXTRACT</a:t>
            </a:r>
            <a:endParaRPr lang="pt-PT" altLang="pt-BR" sz="9600">
              <a:latin typeface="Exo 2.0" panose="00000500000000000000" charset="0"/>
              <a:cs typeface="Exo 2.0" panose="00000500000000000000" charset="0"/>
            </a:endParaRPr>
          </a:p>
        </p:txBody>
      </p:sp>
      <p:sp>
        <p:nvSpPr>
          <p:cNvPr id="3" name="Caixa de Texto 2"/>
          <p:cNvSpPr txBox="true"/>
          <p:nvPr/>
        </p:nvSpPr>
        <p:spPr>
          <a:xfrm>
            <a:off x="4273550" y="1850390"/>
            <a:ext cx="516953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pt-PT" altLang="pt-BR" sz="12000" b="1">
                <a:latin typeface="Exo 2.0" panose="00000500000000000000" charset="0"/>
                <a:cs typeface="Exo 2.0" panose="00000500000000000000" charset="0"/>
              </a:rPr>
              <a:t>DATA</a:t>
            </a:r>
            <a:endParaRPr lang="pt-PT" altLang="pt-BR" sz="12000" b="1">
              <a:latin typeface="Exo 2.0" panose="00000500000000000000" charset="0"/>
              <a:cs typeface="Exo 2.0" panose="00000500000000000000" charset="0"/>
            </a:endParaRPr>
          </a:p>
        </p:txBody>
      </p:sp>
      <p:cxnSp>
        <p:nvCxnSpPr>
          <p:cNvPr id="4" name="Conector Reto 3"/>
          <p:cNvCxnSpPr/>
          <p:nvPr/>
        </p:nvCxnSpPr>
        <p:spPr>
          <a:xfrm>
            <a:off x="4450715" y="2209800"/>
            <a:ext cx="477520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true">
          <a:blip r:embed="rId1">
            <a:alphaModFix amt="76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Caixa de Texto 1"/>
          <p:cNvSpPr txBox="true"/>
          <p:nvPr/>
        </p:nvSpPr>
        <p:spPr>
          <a:xfrm rot="16200000">
            <a:off x="-29845" y="84455"/>
            <a:ext cx="1731010" cy="16300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PT" altLang="pt-BR" sz="10000" b="1">
                <a:solidFill>
                  <a:schemeClr val="bg2"/>
                </a:solidFill>
                <a:latin typeface="Exo 2.0" panose="00000500000000000000" charset="0"/>
                <a:cs typeface="Exo 2.0" panose="00000500000000000000" charset="0"/>
              </a:rPr>
              <a:t>RÉ</a:t>
            </a:r>
            <a:endParaRPr lang="pt-PT" altLang="pt-BR" sz="10000" b="1">
              <a:solidFill>
                <a:schemeClr val="bg2"/>
              </a:solidFill>
              <a:latin typeface="Exo 2.0" panose="00000500000000000000" charset="0"/>
              <a:cs typeface="Exo 2.0" panose="00000500000000000000" charset="0"/>
            </a:endParaRPr>
          </a:p>
        </p:txBody>
      </p:sp>
      <p:sp>
        <p:nvSpPr>
          <p:cNvPr id="3" name="Caixa de Texto 2"/>
          <p:cNvSpPr txBox="true"/>
          <p:nvPr/>
        </p:nvSpPr>
        <p:spPr>
          <a:xfrm>
            <a:off x="1333500" y="1397000"/>
            <a:ext cx="10085070" cy="16300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PT" altLang="pt-BR" sz="10000" b="1">
                <a:solidFill>
                  <a:schemeClr val="bg2"/>
                </a:solidFill>
                <a:latin typeface="Exo 2.0" panose="00000500000000000000" charset="0"/>
                <a:cs typeface="Exo 2.0" panose="00000500000000000000" charset="0"/>
              </a:rPr>
              <a:t>ROCESSAMENTO</a:t>
            </a:r>
            <a:endParaRPr lang="pt-PT" altLang="pt-BR" sz="10000" b="1">
              <a:solidFill>
                <a:schemeClr val="bg2"/>
              </a:solidFill>
              <a:latin typeface="Exo 2.0" panose="00000500000000000000" charset="0"/>
              <a:cs typeface="Exo 2.0" panose="00000500000000000000" charset="0"/>
            </a:endParaRPr>
          </a:p>
        </p:txBody>
      </p:sp>
      <p:sp>
        <p:nvSpPr>
          <p:cNvPr id="4" name="Caixa de Texto 3"/>
          <p:cNvSpPr txBox="true"/>
          <p:nvPr/>
        </p:nvSpPr>
        <p:spPr>
          <a:xfrm rot="18900000">
            <a:off x="442595" y="1397635"/>
            <a:ext cx="962660" cy="16300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PT" altLang="pt-BR" sz="10000" b="1">
                <a:solidFill>
                  <a:srgbClr val="B40000"/>
                </a:solidFill>
                <a:latin typeface="Exo 2.0" panose="00000500000000000000" charset="0"/>
                <a:cs typeface="Exo 2.0" panose="00000500000000000000" charset="0"/>
              </a:rPr>
              <a:t>P</a:t>
            </a:r>
            <a:endParaRPr lang="pt-PT" altLang="pt-BR" sz="10000" b="1">
              <a:solidFill>
                <a:srgbClr val="B40000"/>
              </a:solidFill>
              <a:latin typeface="Exo 2.0" panose="00000500000000000000" charset="0"/>
              <a:cs typeface="Exo 2.0" panose="00000500000000000000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true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Pentágono 1"/>
          <p:cNvSpPr/>
          <p:nvPr/>
        </p:nvSpPr>
        <p:spPr>
          <a:xfrm rot="5400000">
            <a:off x="-132715" y="3213418"/>
            <a:ext cx="3517900" cy="1993265"/>
          </a:xfrm>
          <a:prstGeom prst="homePlate">
            <a:avLst>
              <a:gd name="adj" fmla="val 47738"/>
            </a:avLst>
          </a:prstGeom>
          <a:solidFill>
            <a:schemeClr val="tx1">
              <a:lumMod val="65000"/>
              <a:lumOff val="35000"/>
            </a:schemeClr>
          </a:solidFill>
          <a:ln w="222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7" name="Elipse 6"/>
          <p:cNvSpPr/>
          <p:nvPr/>
        </p:nvSpPr>
        <p:spPr>
          <a:xfrm>
            <a:off x="794385" y="1625600"/>
            <a:ext cx="1638300" cy="16383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PT" altLang="pt-BR" sz="1600">
                <a:solidFill>
                  <a:schemeClr val="tx1"/>
                </a:solidFill>
              </a:rPr>
              <a:t>BUSINESS</a:t>
            </a:r>
            <a:endParaRPr lang="pt-PT" altLang="pt-BR" sz="1600">
              <a:solidFill>
                <a:schemeClr val="tx1"/>
              </a:solidFill>
            </a:endParaRPr>
          </a:p>
        </p:txBody>
      </p:sp>
      <p:sp>
        <p:nvSpPr>
          <p:cNvPr id="8" name="Pentágono 7"/>
          <p:cNvSpPr/>
          <p:nvPr/>
        </p:nvSpPr>
        <p:spPr>
          <a:xfrm rot="5400000">
            <a:off x="2089785" y="3213418"/>
            <a:ext cx="3517900" cy="1993265"/>
          </a:xfrm>
          <a:prstGeom prst="homePlate">
            <a:avLst>
              <a:gd name="adj" fmla="val 47738"/>
            </a:avLst>
          </a:prstGeom>
          <a:solidFill>
            <a:schemeClr val="tx1">
              <a:lumMod val="65000"/>
              <a:lumOff val="35000"/>
            </a:schemeClr>
          </a:solidFill>
          <a:ln w="222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9" name="Elipse 8"/>
          <p:cNvSpPr/>
          <p:nvPr/>
        </p:nvSpPr>
        <p:spPr>
          <a:xfrm>
            <a:off x="3016885" y="1625600"/>
            <a:ext cx="1638300" cy="16383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PT" altLang="pt-BR" sz="1600">
                <a:solidFill>
                  <a:schemeClr val="tx1"/>
                </a:solidFill>
              </a:rPr>
              <a:t>OUTLAIERS</a:t>
            </a:r>
            <a:endParaRPr lang="pt-PT" altLang="pt-BR" sz="1600">
              <a:solidFill>
                <a:schemeClr val="tx1"/>
              </a:solidFill>
            </a:endParaRPr>
          </a:p>
        </p:txBody>
      </p:sp>
      <p:sp>
        <p:nvSpPr>
          <p:cNvPr id="10" name="Pentágono 9"/>
          <p:cNvSpPr/>
          <p:nvPr/>
        </p:nvSpPr>
        <p:spPr>
          <a:xfrm rot="5400000">
            <a:off x="4350385" y="3213418"/>
            <a:ext cx="3517900" cy="1993265"/>
          </a:xfrm>
          <a:prstGeom prst="homePlate">
            <a:avLst>
              <a:gd name="adj" fmla="val 47738"/>
            </a:avLst>
          </a:prstGeom>
          <a:solidFill>
            <a:schemeClr val="tx1">
              <a:lumMod val="65000"/>
              <a:lumOff val="35000"/>
            </a:schemeClr>
          </a:solidFill>
          <a:ln w="222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1" name="Elipse 10"/>
          <p:cNvSpPr/>
          <p:nvPr/>
        </p:nvSpPr>
        <p:spPr>
          <a:xfrm>
            <a:off x="5277485" y="1625600"/>
            <a:ext cx="1638300" cy="16383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PT" altLang="pt-BR" sz="1600">
                <a:solidFill>
                  <a:schemeClr val="tx1"/>
                </a:solidFill>
              </a:rPr>
              <a:t>TRASH</a:t>
            </a:r>
            <a:endParaRPr lang="pt-PT" altLang="pt-BR" sz="1600">
              <a:solidFill>
                <a:schemeClr val="tx1"/>
              </a:solidFill>
            </a:endParaRPr>
          </a:p>
        </p:txBody>
      </p:sp>
      <p:sp>
        <p:nvSpPr>
          <p:cNvPr id="12" name="Pentágono 11"/>
          <p:cNvSpPr/>
          <p:nvPr/>
        </p:nvSpPr>
        <p:spPr>
          <a:xfrm rot="5400000">
            <a:off x="6560185" y="3213418"/>
            <a:ext cx="3517900" cy="1993265"/>
          </a:xfrm>
          <a:prstGeom prst="homePlate">
            <a:avLst>
              <a:gd name="adj" fmla="val 47738"/>
            </a:avLst>
          </a:prstGeom>
          <a:solidFill>
            <a:schemeClr val="tx1">
              <a:lumMod val="65000"/>
              <a:lumOff val="35000"/>
            </a:schemeClr>
          </a:solidFill>
          <a:ln w="222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3" name="Elipse 12"/>
          <p:cNvSpPr/>
          <p:nvPr/>
        </p:nvSpPr>
        <p:spPr>
          <a:xfrm>
            <a:off x="7499985" y="1625600"/>
            <a:ext cx="1638300" cy="16383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PT" altLang="pt-BR" sz="1600">
                <a:solidFill>
                  <a:schemeClr val="tx1"/>
                </a:solidFill>
              </a:rPr>
              <a:t>EXTRACT</a:t>
            </a:r>
            <a:endParaRPr lang="pt-PT" altLang="pt-BR" sz="1600">
              <a:solidFill>
                <a:schemeClr val="tx1"/>
              </a:solidFill>
            </a:endParaRPr>
          </a:p>
        </p:txBody>
      </p:sp>
      <p:sp>
        <p:nvSpPr>
          <p:cNvPr id="14" name="Pentágono 13"/>
          <p:cNvSpPr/>
          <p:nvPr/>
        </p:nvSpPr>
        <p:spPr>
          <a:xfrm rot="5400000">
            <a:off x="8769985" y="3213418"/>
            <a:ext cx="3517900" cy="1993265"/>
          </a:xfrm>
          <a:prstGeom prst="homePlate">
            <a:avLst>
              <a:gd name="adj" fmla="val 47738"/>
            </a:avLst>
          </a:prstGeom>
          <a:solidFill>
            <a:schemeClr val="tx1">
              <a:lumMod val="65000"/>
              <a:lumOff val="35000"/>
            </a:schemeClr>
          </a:solidFill>
          <a:ln w="2222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5" name="Elipse 14"/>
          <p:cNvSpPr/>
          <p:nvPr/>
        </p:nvSpPr>
        <p:spPr>
          <a:xfrm>
            <a:off x="9709785" y="1625600"/>
            <a:ext cx="1638300" cy="16383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pt-PT" altLang="pt-BR" sz="1600">
                <a:solidFill>
                  <a:schemeClr val="tx1"/>
                </a:solidFill>
              </a:rPr>
              <a:t>CONVERTIONS</a:t>
            </a:r>
            <a:endParaRPr lang="pt-PT" altLang="pt-BR" sz="1600">
              <a:solidFill>
                <a:schemeClr val="tx1"/>
              </a:solidFill>
            </a:endParaRPr>
          </a:p>
        </p:txBody>
      </p:sp>
      <p:sp>
        <p:nvSpPr>
          <p:cNvPr id="16" name="Caixa de Texto 15"/>
          <p:cNvSpPr txBox="true"/>
          <p:nvPr/>
        </p:nvSpPr>
        <p:spPr>
          <a:xfrm>
            <a:off x="787400" y="3327400"/>
            <a:ext cx="16764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80604020202020204" pitchFamily="34" charset="0"/>
              <a:buChar char="•"/>
            </a:pPr>
            <a:r>
              <a:rPr lang="pt-PT" altLang="pt-BR" sz="1600">
                <a:solidFill>
                  <a:schemeClr val="bg1"/>
                </a:solidFill>
              </a:rPr>
              <a:t>PF</a:t>
            </a:r>
            <a:endParaRPr lang="pt-PT" altLang="pt-BR" sz="1600">
              <a:solidFill>
                <a:schemeClr val="bg1"/>
              </a:solidFill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pt-PT" altLang="pt-BR" sz="1600">
                <a:solidFill>
                  <a:schemeClr val="bg1"/>
                </a:solidFill>
              </a:rPr>
              <a:t>NOME</a:t>
            </a:r>
            <a:endParaRPr lang="pt-PT" altLang="pt-BR" sz="1600">
              <a:solidFill>
                <a:schemeClr val="bg1"/>
              </a:solidFill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pt-PT" altLang="pt-BR" sz="1600">
                <a:solidFill>
                  <a:schemeClr val="bg1"/>
                </a:solidFill>
              </a:rPr>
              <a:t>AGENCIA</a:t>
            </a:r>
            <a:endParaRPr lang="pt-PT" altLang="pt-BR" sz="1600">
              <a:solidFill>
                <a:schemeClr val="bg1"/>
              </a:solidFill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pt-PT" altLang="pt-BR" sz="1600">
                <a:solidFill>
                  <a:schemeClr val="bg1"/>
                </a:solidFill>
              </a:rPr>
              <a:t>CONTA</a:t>
            </a:r>
            <a:endParaRPr lang="pt-PT" altLang="pt-BR" sz="1600">
              <a:solidFill>
                <a:schemeClr val="bg1"/>
              </a:solidFill>
            </a:endParaRPr>
          </a:p>
        </p:txBody>
      </p:sp>
      <p:sp>
        <p:nvSpPr>
          <p:cNvPr id="17" name="Caixa de Texto 16"/>
          <p:cNvSpPr txBox="true"/>
          <p:nvPr/>
        </p:nvSpPr>
        <p:spPr>
          <a:xfrm>
            <a:off x="3010535" y="3327400"/>
            <a:ext cx="16764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80604020202020204" pitchFamily="34" charset="0"/>
              <a:buChar char="•"/>
            </a:pPr>
            <a:r>
              <a:rPr lang="pt-PT" altLang="pt-BR" sz="1600">
                <a:solidFill>
                  <a:schemeClr val="bg1"/>
                </a:solidFill>
              </a:rPr>
              <a:t>RENDA</a:t>
            </a:r>
            <a:endParaRPr lang="pt-PT" altLang="pt-BR" sz="1600">
              <a:solidFill>
                <a:schemeClr val="bg1"/>
              </a:solidFill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pt-PT" altLang="pt-BR" sz="1600">
                <a:solidFill>
                  <a:schemeClr val="bg1"/>
                </a:solidFill>
              </a:rPr>
              <a:t>IDADE</a:t>
            </a:r>
            <a:endParaRPr lang="pt-PT" altLang="pt-BR" sz="1600">
              <a:solidFill>
                <a:schemeClr val="bg1"/>
              </a:solidFill>
            </a:endParaRPr>
          </a:p>
        </p:txBody>
      </p:sp>
      <p:sp>
        <p:nvSpPr>
          <p:cNvPr id="18" name="Caixa de Texto 17"/>
          <p:cNvSpPr txBox="true"/>
          <p:nvPr/>
        </p:nvSpPr>
        <p:spPr>
          <a:xfrm>
            <a:off x="5277485" y="3327400"/>
            <a:ext cx="167640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80604020202020204" pitchFamily="34" charset="0"/>
              <a:buChar char="•"/>
            </a:pPr>
            <a:r>
              <a:rPr lang="pt-PT" altLang="pt-BR" sz="1600">
                <a:solidFill>
                  <a:schemeClr val="bg1"/>
                </a:solidFill>
              </a:rPr>
              <a:t>VALORES NULOS</a:t>
            </a:r>
            <a:endParaRPr lang="pt-PT" altLang="pt-BR" sz="1600">
              <a:solidFill>
                <a:schemeClr val="bg1"/>
              </a:solidFill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pt-PT" altLang="pt-BR" sz="1600">
                <a:solidFill>
                  <a:schemeClr val="bg1"/>
                </a:solidFill>
              </a:rPr>
              <a:t>COLUNAS COM VALORES ÚNICOS</a:t>
            </a:r>
            <a:endParaRPr lang="pt-PT" altLang="pt-BR" sz="1600">
              <a:solidFill>
                <a:schemeClr val="bg1"/>
              </a:solidFill>
            </a:endParaRPr>
          </a:p>
        </p:txBody>
      </p:sp>
      <p:sp>
        <p:nvSpPr>
          <p:cNvPr id="19" name="Caixa de Texto 18"/>
          <p:cNvSpPr txBox="true"/>
          <p:nvPr/>
        </p:nvSpPr>
        <p:spPr>
          <a:xfrm>
            <a:off x="7499985" y="3425825"/>
            <a:ext cx="167640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80604020202020204" pitchFamily="34" charset="0"/>
              <a:buChar char="•"/>
            </a:pPr>
            <a:r>
              <a:rPr lang="pt-PT" altLang="pt-BR" sz="1600">
                <a:solidFill>
                  <a:schemeClr val="bg1"/>
                </a:solidFill>
              </a:rPr>
              <a:t>ANO DO ÚLTIMO MOVIMENTO</a:t>
            </a:r>
            <a:endParaRPr lang="pt-PT" altLang="pt-BR" sz="1600">
              <a:solidFill>
                <a:schemeClr val="bg1"/>
              </a:solidFill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pt-PT" altLang="pt-BR" sz="1600">
                <a:solidFill>
                  <a:schemeClr val="bg1"/>
                </a:solidFill>
              </a:rPr>
              <a:t>SITUAÇÃO DO CARTÃO</a:t>
            </a:r>
            <a:endParaRPr lang="pt-PT" altLang="pt-BR" sz="1600">
              <a:solidFill>
                <a:schemeClr val="bg1"/>
              </a:solidFill>
            </a:endParaRPr>
          </a:p>
        </p:txBody>
      </p:sp>
      <p:sp>
        <p:nvSpPr>
          <p:cNvPr id="20" name="Caixa de Texto 19"/>
          <p:cNvSpPr txBox="true"/>
          <p:nvPr/>
        </p:nvSpPr>
        <p:spPr>
          <a:xfrm>
            <a:off x="9691370" y="3450590"/>
            <a:ext cx="16764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Arial" panose="02080604020202020204" pitchFamily="34" charset="0"/>
              <a:buChar char="•"/>
            </a:pPr>
            <a:r>
              <a:rPr lang="pt-PT" altLang="pt-BR" sz="1600">
                <a:solidFill>
                  <a:schemeClr val="bg1"/>
                </a:solidFill>
              </a:rPr>
              <a:t>ORDINAIS</a:t>
            </a:r>
            <a:endParaRPr lang="pt-PT" altLang="pt-BR" sz="1600">
              <a:solidFill>
                <a:schemeClr val="bg1"/>
              </a:solidFill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pt-PT" altLang="pt-BR" sz="1600">
                <a:solidFill>
                  <a:schemeClr val="bg1"/>
                </a:solidFill>
              </a:rPr>
              <a:t>NUMÉRICAS</a:t>
            </a:r>
            <a:endParaRPr lang="pt-PT" altLang="pt-BR" sz="1600">
              <a:solidFill>
                <a:schemeClr val="bg1"/>
              </a:solidFill>
            </a:endParaRPr>
          </a:p>
          <a:p>
            <a:pPr marL="285750" indent="-285750">
              <a:buFont typeface="Arial" panose="02080604020202020204" pitchFamily="34" charset="0"/>
              <a:buChar char="•"/>
            </a:pPr>
            <a:r>
              <a:rPr lang="pt-PT" altLang="pt-BR" sz="1600">
                <a:solidFill>
                  <a:schemeClr val="bg1"/>
                </a:solidFill>
              </a:rPr>
              <a:t>NOMINAIS</a:t>
            </a:r>
            <a:endParaRPr lang="pt-PT" altLang="pt-BR" sz="1600">
              <a:solidFill>
                <a:schemeClr val="bg1"/>
              </a:solidFill>
            </a:endParaRPr>
          </a:p>
        </p:txBody>
      </p:sp>
      <p:sp>
        <p:nvSpPr>
          <p:cNvPr id="25" name="Caixa de Texto 24"/>
          <p:cNvSpPr txBox="true"/>
          <p:nvPr/>
        </p:nvSpPr>
        <p:spPr>
          <a:xfrm>
            <a:off x="1076960" y="295910"/>
            <a:ext cx="1003744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PT" altLang="pt-BR" sz="4800" b="1">
                <a:latin typeface="Exo 2.0" panose="00000500000000000000" charset="0"/>
                <a:cs typeface="Exo 2.0" panose="00000500000000000000" charset="0"/>
              </a:rPr>
              <a:t>PRÉ-PROCESSAMENTO REALIZADO</a:t>
            </a:r>
            <a:endParaRPr lang="pt-PT" altLang="pt-BR" sz="4800" b="1">
              <a:latin typeface="Exo 2.0" panose="00000500000000000000" charset="0"/>
              <a:cs typeface="Exo 2.0" panose="00000500000000000000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true">
          <a:blip r:embed="rId1">
            <a:alphaModFix amt="76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Retângulo 2"/>
          <p:cNvSpPr/>
          <p:nvPr/>
        </p:nvSpPr>
        <p:spPr>
          <a:xfrm>
            <a:off x="-10795" y="3738563"/>
            <a:ext cx="12212320" cy="14636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2" name="Caixa de Texto 1"/>
          <p:cNvSpPr txBox="true"/>
          <p:nvPr/>
        </p:nvSpPr>
        <p:spPr>
          <a:xfrm>
            <a:off x="2830195" y="3501390"/>
            <a:ext cx="945515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pt-PT" altLang="pt-BR" sz="12000">
                <a:solidFill>
                  <a:srgbClr val="1C8FA4"/>
                </a:solidFill>
                <a:latin typeface="Exo 2.0" panose="00000500000000000000" charset="0"/>
                <a:cs typeface="Exo 2.0" panose="00000500000000000000" charset="0"/>
              </a:rPr>
              <a:t>RESULTADOS</a:t>
            </a:r>
            <a:endParaRPr lang="pt-PT" altLang="pt-BR" sz="12000">
              <a:solidFill>
                <a:srgbClr val="1C8FA4"/>
              </a:solidFill>
              <a:latin typeface="Exo 2.0" panose="00000500000000000000" charset="0"/>
              <a:cs typeface="Exo 2.0" panose="00000500000000000000" charset="0"/>
            </a:endParaRPr>
          </a:p>
        </p:txBody>
      </p:sp>
      <p:sp>
        <p:nvSpPr>
          <p:cNvPr id="4" name="Elipse 3"/>
          <p:cNvSpPr/>
          <p:nvPr/>
        </p:nvSpPr>
        <p:spPr>
          <a:xfrm>
            <a:off x="320675" y="3215640"/>
            <a:ext cx="2509520" cy="2509520"/>
          </a:xfrm>
          <a:prstGeom prst="ellipse">
            <a:avLst/>
          </a:prstGeom>
          <a:solidFill>
            <a:srgbClr val="E1E35E"/>
          </a:solidFill>
          <a:ln>
            <a:noFill/>
          </a:ln>
          <a:effectLst>
            <a:outerShdw blurRad="50800" dist="38100" dir="2700000" sx="102000" sy="102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pic>
        <p:nvPicPr>
          <p:cNvPr id="5" name="Imagem 4" descr="download"/>
          <p:cNvPicPr>
            <a:picLocks noChangeAspect="true"/>
          </p:cNvPicPr>
          <p:nvPr/>
        </p:nvPicPr>
        <p:blipFill>
          <a:blip r:embed="rId2"/>
          <a:srcRect l="14144" t="17118" r="11153" b="7049"/>
          <a:stretch>
            <a:fillRect/>
          </a:stretch>
        </p:blipFill>
        <p:spPr>
          <a:xfrm>
            <a:off x="648335" y="3738880"/>
            <a:ext cx="1871345" cy="14636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true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Caixa de Texto 2"/>
          <p:cNvSpPr txBox="true"/>
          <p:nvPr/>
        </p:nvSpPr>
        <p:spPr>
          <a:xfrm>
            <a:off x="4344670" y="591820"/>
            <a:ext cx="3502660" cy="15684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p>
            <a:r>
              <a:rPr lang="pt-PT" altLang="pt-BR" sz="9600" b="1">
                <a:solidFill>
                  <a:srgbClr val="509224"/>
                </a:solidFill>
                <a:latin typeface="Exo 2.0" panose="00000500000000000000" charset="0"/>
                <a:cs typeface="Exo 2.0" panose="00000500000000000000" charset="0"/>
              </a:rPr>
              <a:t>52,42</a:t>
            </a:r>
            <a:r>
              <a:rPr lang="pt-PT" altLang="pt-BR" b="1">
                <a:solidFill>
                  <a:srgbClr val="509224"/>
                </a:solidFill>
              </a:rPr>
              <a:t>%</a:t>
            </a:r>
            <a:endParaRPr lang="pt-PT" altLang="pt-BR" b="1">
              <a:solidFill>
                <a:srgbClr val="509224"/>
              </a:solidFill>
            </a:endParaRPr>
          </a:p>
        </p:txBody>
      </p:sp>
      <p:graphicFrame>
        <p:nvGraphicFramePr>
          <p:cNvPr id="5" name="Tabela 4"/>
          <p:cNvGraphicFramePr/>
          <p:nvPr/>
        </p:nvGraphicFramePr>
        <p:xfrm>
          <a:off x="6176645" y="3180080"/>
          <a:ext cx="5542915" cy="3307080"/>
        </p:xfrm>
        <a:graphic>
          <a:graphicData uri="http://schemas.openxmlformats.org/drawingml/2006/table">
            <a:tbl>
              <a:tblPr firstCol="true">
                <a:tableStyleId>{93296810-A885-4BE3-A3E7-6D5BEEA58F35}</a:tableStyleId>
              </a:tblPr>
              <a:tblGrid>
                <a:gridCol w="468630"/>
                <a:gridCol w="539750"/>
                <a:gridCol w="540385"/>
                <a:gridCol w="631825"/>
                <a:gridCol w="569595"/>
                <a:gridCol w="570865"/>
                <a:gridCol w="530225"/>
                <a:gridCol w="508635"/>
                <a:gridCol w="118300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pt-BR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A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AA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B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C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D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E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H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Erro</a:t>
                      </a:r>
                      <a:endParaRPr lang="pt-PT" altLang="pt-BR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A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377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114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231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128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45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1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3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0.5806452</a:t>
                      </a:r>
                      <a:endParaRPr lang="pt-PT" altLang="pt-BR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AA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122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385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120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35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23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0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1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0.4387755</a:t>
                      </a:r>
                      <a:endParaRPr lang="pt-PT" altLang="pt-BR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B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210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51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633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336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116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2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1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0.5307635</a:t>
                      </a:r>
                      <a:endParaRPr lang="pt-PT" altLang="pt-BR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C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131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37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263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765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256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5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6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0.4771018</a:t>
                      </a:r>
                      <a:endParaRPr lang="pt-PT" altLang="pt-BR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D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83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19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230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369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329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9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2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0.6839577</a:t>
                      </a:r>
                      <a:endParaRPr lang="pt-PT" altLang="pt-BR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E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8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1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20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57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64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11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13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0.9367816</a:t>
                      </a:r>
                      <a:endParaRPr lang="pt-PT" altLang="pt-BR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H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30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2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10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21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15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1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369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0.1663158</a:t>
                      </a:r>
                      <a:endParaRPr lang="pt-PT" altLang="pt-BR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" name="Imagem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80" y="3180715"/>
            <a:ext cx="5594985" cy="33064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Caixa de Texto 1"/>
          <p:cNvSpPr txBox="true"/>
          <p:nvPr/>
        </p:nvSpPr>
        <p:spPr>
          <a:xfrm>
            <a:off x="437515" y="1016000"/>
            <a:ext cx="1816735" cy="3683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p>
            <a:r>
              <a:rPr lang="pt-PT" altLang="pt-BR" b="1">
                <a:solidFill>
                  <a:schemeClr val="bg1"/>
                </a:solidFill>
                <a:latin typeface="Exo 2.0" panose="00000500000000000000" charset="0"/>
                <a:cs typeface="Exo 2.0" panose="00000500000000000000" charset="0"/>
              </a:rPr>
              <a:t>Random Forest</a:t>
            </a:r>
            <a:endParaRPr lang="pt-PT" altLang="pt-BR" b="1">
              <a:solidFill>
                <a:schemeClr val="bg1"/>
              </a:solidFill>
              <a:latin typeface="Exo 2.0" panose="00000500000000000000" charset="0"/>
              <a:cs typeface="Exo 2.0" panose="00000500000000000000" charset="0"/>
            </a:endParaRPr>
          </a:p>
        </p:txBody>
      </p:sp>
      <p:sp>
        <p:nvSpPr>
          <p:cNvPr id="7" name="Caixa de Texto 6"/>
          <p:cNvSpPr txBox="true"/>
          <p:nvPr/>
        </p:nvSpPr>
        <p:spPr>
          <a:xfrm>
            <a:off x="335280" y="87630"/>
            <a:ext cx="1559560" cy="11684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p>
            <a:pPr algn="dist"/>
            <a:r>
              <a:rPr lang="pt-PT" altLang="pt-BR" sz="7000" b="1">
                <a:solidFill>
                  <a:schemeClr val="bg1"/>
                </a:solidFill>
                <a:latin typeface="Exo 2.0" panose="00000500000000000000" charset="0"/>
                <a:cs typeface="Exo 2.0" panose="00000500000000000000" charset="0"/>
              </a:rPr>
              <a:t>RF</a:t>
            </a:r>
            <a:endParaRPr lang="pt-PT" altLang="pt-BR" sz="7000" b="1">
              <a:solidFill>
                <a:schemeClr val="bg1"/>
              </a:solidFill>
              <a:latin typeface="Exo 2.0" panose="00000500000000000000" charset="0"/>
              <a:cs typeface="Exo 2.0" panose="00000500000000000000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Caixa de Texto 1"/>
          <p:cNvSpPr txBox="true"/>
          <p:nvPr/>
        </p:nvSpPr>
        <p:spPr>
          <a:xfrm>
            <a:off x="418465" y="2418715"/>
            <a:ext cx="1135507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/>
            <a:r>
              <a:rPr lang="pt-PT" altLang="pt-BR"/>
              <a:t>Como consideração final, podemos observar que os resultados da predição foram abaixo do esperado. No entanto, objetivando o estudo do processo de KDD, obtivemos sucesso em todas as etapas. Foram executadas as tarefas de extração de dados, pré-processamento, transformação, predição e análise dos resultados.</a:t>
            </a:r>
            <a:br>
              <a:rPr lang="pt-PT" altLang="pt-BR"/>
            </a:br>
            <a:r>
              <a:rPr lang="pt-PT" altLang="pt-BR"/>
              <a:t>Com esse fim, após a apresentação realizada no dia 07/07/2021 da disciplina, chegou-se a conclusão que provavelmente a metodologia estatística utilizada pelas instituições financeira leva em conta o histórico de ações do cliente dento da organização. Junto a isso, também foi sugerido pelos professores a utilização de metodologias mais visuais para obtenção de resultados mais tangíveis e justificáveis em um processo real dentro das instituições, como árvores de decisão. Os modelos Random Forest e eXtreme Gradiente Boosting, utilizados neste trabalho, são subjetivos quanto a representação dos resultados.</a:t>
            </a:r>
            <a:endParaRPr lang="pt-PT" altLang="pt-BR"/>
          </a:p>
          <a:p>
            <a:pPr algn="just"/>
            <a:r>
              <a:rPr lang="pt-PT" altLang="pt-BR"/>
              <a:t>Por fim, também vale a consideração de que algumas combinações de campos podem justificar a baixa predição. Como por exemplo, um cliente que possui um relacionamento longo com a instituição financeira e ficou uma única vez no cheque especial pode ser considerado pelo modelo com risco maior que um cliente que acabou de abrir conta e ainda não usou o cheque especial.</a:t>
            </a:r>
            <a:endParaRPr lang="pt-PT" altLang="pt-BR"/>
          </a:p>
        </p:txBody>
      </p:sp>
      <p:sp>
        <p:nvSpPr>
          <p:cNvPr id="3" name="Caixa de Texto 2"/>
          <p:cNvSpPr txBox="true"/>
          <p:nvPr/>
        </p:nvSpPr>
        <p:spPr>
          <a:xfrm>
            <a:off x="3015615" y="419100"/>
            <a:ext cx="5955665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PT" altLang="pt-BR" sz="6600"/>
              <a:t>CONSIDERAÇÕES</a:t>
            </a:r>
            <a:endParaRPr lang="pt-PT" altLang="pt-BR" sz="6600"/>
          </a:p>
        </p:txBody>
      </p:sp>
      <p:sp>
        <p:nvSpPr>
          <p:cNvPr id="4" name="Caixa de Texto 3"/>
          <p:cNvSpPr txBox="true"/>
          <p:nvPr/>
        </p:nvSpPr>
        <p:spPr>
          <a:xfrm>
            <a:off x="7309485" y="1153795"/>
            <a:ext cx="1661795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PT" altLang="pt-BR" sz="4400"/>
              <a:t>FINAIS</a:t>
            </a:r>
            <a:endParaRPr lang="pt-PT" altLang="pt-BR" sz="4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true">
          <a:blip r:embed="rId1"/>
          <a:stretch>
            <a:fillRect l="7000" b="-10000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Caixa de Texto 1"/>
          <p:cNvSpPr txBox="true"/>
          <p:nvPr/>
        </p:nvSpPr>
        <p:spPr>
          <a:xfrm rot="16200000">
            <a:off x="-2949575" y="2663190"/>
            <a:ext cx="6684645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pt-BR" altLang="en-US" sz="8000">
                <a:solidFill>
                  <a:schemeClr val="tx1"/>
                </a:solidFill>
              </a:rPr>
              <a:t>cross-validation</a:t>
            </a:r>
            <a:endParaRPr lang="pt-BR" altLang="en-US" sz="8000">
              <a:solidFill>
                <a:schemeClr val="tx1"/>
              </a:solidFill>
            </a:endParaRPr>
          </a:p>
        </p:txBody>
      </p:sp>
      <p:sp>
        <p:nvSpPr>
          <p:cNvPr id="3" name="Caixa de Texto 2"/>
          <p:cNvSpPr txBox="true"/>
          <p:nvPr/>
        </p:nvSpPr>
        <p:spPr>
          <a:xfrm>
            <a:off x="5864860" y="-17780"/>
            <a:ext cx="2649220" cy="8604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pt-BR" altLang="en-US" sz="5000">
                <a:solidFill>
                  <a:schemeClr val="bg1"/>
                </a:solidFill>
                <a:latin typeface="Exo 2.0" panose="00000500000000000000" charset="0"/>
                <a:cs typeface="Exo 2.0" panose="00000500000000000000" charset="0"/>
              </a:rPr>
              <a:t>XGBoost</a:t>
            </a:r>
            <a:endParaRPr lang="pt-BR" altLang="en-US" sz="5000">
              <a:solidFill>
                <a:schemeClr val="bg1"/>
              </a:solidFill>
              <a:latin typeface="Exo 2.0" panose="00000500000000000000" charset="0"/>
              <a:cs typeface="Exo 2.0" panose="00000500000000000000" charset="0"/>
            </a:endParaRPr>
          </a:p>
        </p:txBody>
      </p:sp>
      <p:sp>
        <p:nvSpPr>
          <p:cNvPr id="4" name="Caixa de Texto 3"/>
          <p:cNvSpPr txBox="true"/>
          <p:nvPr/>
        </p:nvSpPr>
        <p:spPr>
          <a:xfrm>
            <a:off x="5925820" y="704850"/>
            <a:ext cx="27139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pt-BR" altLang="en-US">
                <a:solidFill>
                  <a:schemeClr val="bg1"/>
                </a:solidFill>
              </a:rPr>
              <a:t>eXtreme Gradient Boosting</a:t>
            </a:r>
            <a:endParaRPr lang="pt-BR" altLang="en-US">
              <a:solidFill>
                <a:schemeClr val="bg1"/>
              </a:solidFill>
            </a:endParaRPr>
          </a:p>
        </p:txBody>
      </p:sp>
      <p:sp>
        <p:nvSpPr>
          <p:cNvPr id="5" name="Caixa de Texto 4"/>
          <p:cNvSpPr txBox="true"/>
          <p:nvPr/>
        </p:nvSpPr>
        <p:spPr>
          <a:xfrm>
            <a:off x="9589135" y="2409825"/>
            <a:ext cx="17633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PT" altLang="pt-BR">
                <a:solidFill>
                  <a:schemeClr val="bg1"/>
                </a:solidFill>
                <a:latin typeface="Exo 2.0" panose="00000500000000000000" charset="0"/>
                <a:cs typeface="Exo 2.0" panose="00000500000000000000" charset="0"/>
              </a:rPr>
              <a:t>Random Forest</a:t>
            </a:r>
            <a:endParaRPr lang="pt-PT" altLang="pt-BR">
              <a:solidFill>
                <a:schemeClr val="bg1"/>
              </a:solidFill>
              <a:latin typeface="Exo 2.0" panose="00000500000000000000" charset="0"/>
              <a:cs typeface="Exo 2.0" panose="00000500000000000000" charset="0"/>
            </a:endParaRPr>
          </a:p>
        </p:txBody>
      </p:sp>
      <p:sp>
        <p:nvSpPr>
          <p:cNvPr id="6" name="Caixa de Texto 5"/>
          <p:cNvSpPr txBox="true"/>
          <p:nvPr/>
        </p:nvSpPr>
        <p:spPr>
          <a:xfrm>
            <a:off x="8373110" y="1307465"/>
            <a:ext cx="512445" cy="86042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PT" altLang="pt-BR" sz="5000">
                <a:solidFill>
                  <a:schemeClr val="bg1"/>
                </a:solidFill>
              </a:rPr>
              <a:t>X</a:t>
            </a:r>
            <a:endParaRPr lang="pt-PT" altLang="pt-BR" sz="5000">
              <a:solidFill>
                <a:schemeClr val="bg1"/>
              </a:solidFill>
            </a:endParaRPr>
          </a:p>
        </p:txBody>
      </p:sp>
      <p:sp>
        <p:nvSpPr>
          <p:cNvPr id="7" name="Caixa de Texto 6"/>
          <p:cNvSpPr txBox="true"/>
          <p:nvPr/>
        </p:nvSpPr>
        <p:spPr>
          <a:xfrm>
            <a:off x="9486900" y="1481455"/>
            <a:ext cx="155956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pt-PT" altLang="pt-BR" sz="7000">
                <a:solidFill>
                  <a:schemeClr val="bg1"/>
                </a:solidFill>
                <a:latin typeface="Exo 2.0" panose="00000500000000000000" charset="0"/>
                <a:cs typeface="Exo 2.0" panose="00000500000000000000" charset="0"/>
              </a:rPr>
              <a:t>RF</a:t>
            </a:r>
            <a:endParaRPr lang="pt-PT" altLang="pt-BR" sz="7000">
              <a:solidFill>
                <a:schemeClr val="bg1"/>
              </a:solidFill>
              <a:latin typeface="Exo 2.0" panose="00000500000000000000" charset="0"/>
              <a:cs typeface="Exo 2.0" panose="00000500000000000000" charset="0"/>
            </a:endParaRP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true">
          <a:blip r:embed="rId1">
            <a:alphaModFix amt="62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Caixa de Texto 2"/>
          <p:cNvSpPr txBox="true"/>
          <p:nvPr/>
        </p:nvSpPr>
        <p:spPr>
          <a:xfrm>
            <a:off x="4373245" y="703580"/>
            <a:ext cx="3445510" cy="156845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p>
            <a:r>
              <a:rPr lang="pt-PT" altLang="pt-BR" sz="9600">
                <a:solidFill>
                  <a:schemeClr val="accent5"/>
                </a:solidFill>
                <a:latin typeface="Exo 2.0" panose="00000500000000000000" charset="0"/>
                <a:cs typeface="Exo 2.0" panose="00000500000000000000" charset="0"/>
              </a:rPr>
              <a:t>50,09</a:t>
            </a:r>
            <a:r>
              <a:rPr lang="pt-PT" altLang="pt-BR">
                <a:solidFill>
                  <a:schemeClr val="accent5"/>
                </a:solidFill>
              </a:rPr>
              <a:t>%</a:t>
            </a:r>
            <a:endParaRPr lang="pt-PT" altLang="pt-BR">
              <a:solidFill>
                <a:schemeClr val="accent5"/>
              </a:solidFill>
            </a:endParaRPr>
          </a:p>
        </p:txBody>
      </p:sp>
      <p:graphicFrame>
        <p:nvGraphicFramePr>
          <p:cNvPr id="5" name="Tabela 4"/>
          <p:cNvGraphicFramePr/>
          <p:nvPr/>
        </p:nvGraphicFramePr>
        <p:xfrm>
          <a:off x="6176645" y="3180080"/>
          <a:ext cx="5542915" cy="3048000"/>
        </p:xfrm>
        <a:graphic>
          <a:graphicData uri="http://schemas.openxmlformats.org/drawingml/2006/table">
            <a:tbl>
              <a:tblPr firstRow="true" firstCol="true">
                <a:tableStyleId>{6E25E649-3F16-4E02-A733-19D2CDBF48F0}</a:tableStyleId>
              </a:tblPr>
              <a:tblGrid>
                <a:gridCol w="468630"/>
                <a:gridCol w="539750"/>
                <a:gridCol w="540385"/>
                <a:gridCol w="631825"/>
                <a:gridCol w="569595"/>
                <a:gridCol w="570865"/>
                <a:gridCol w="448310"/>
                <a:gridCol w="590550"/>
                <a:gridCol w="118300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pt-BR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A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AA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B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C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D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E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H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Erro</a:t>
                      </a:r>
                      <a:endParaRPr lang="pt-PT" altLang="pt-BR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A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481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145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279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132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29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1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2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0.5500468</a:t>
                      </a:r>
                      <a:endParaRPr lang="pt-PT" altLang="pt-BR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AA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161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441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112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42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17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1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1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0.4309677</a:t>
                      </a:r>
                      <a:endParaRPr lang="pt-PT" altLang="pt-BR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B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247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60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791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346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99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3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5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0.4900064</a:t>
                      </a:r>
                      <a:endParaRPr lang="pt-PT" altLang="pt-BR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C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141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38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297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954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220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3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7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0.4253012</a:t>
                      </a:r>
                      <a:endParaRPr lang="pt-PT" altLang="pt-BR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D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97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19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287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360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330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9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1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0.7008160</a:t>
                      </a:r>
                      <a:endParaRPr lang="pt-PT" altLang="pt-BR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E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6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1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22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58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59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23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9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0.8722222</a:t>
                      </a:r>
                      <a:endParaRPr lang="pt-PT" altLang="pt-BR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H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34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4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19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24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16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1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429</a:t>
                      </a:r>
                      <a:endParaRPr lang="pt-PT" altLang="pt-BR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pt-PT" altLang="pt-BR"/>
                        <a:t>0.1750000</a:t>
                      </a:r>
                      <a:endParaRPr lang="pt-PT" altLang="pt-BR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true">
          <a:blip r:embed="rId1"/>
          <a:stretch>
            <a:fillRect t="-20000" b="-15000"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5" name="Caixa de Texto 4"/>
          <p:cNvSpPr txBox="true"/>
          <p:nvPr/>
        </p:nvSpPr>
        <p:spPr>
          <a:xfrm>
            <a:off x="17780" y="5356860"/>
            <a:ext cx="8321040" cy="16300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PT" altLang="pt-BR" sz="10000" b="1">
                <a:solidFill>
                  <a:schemeClr val="bg1"/>
                </a:solidFill>
                <a:latin typeface="Exo 2.0" panose="00000500000000000000" charset="0"/>
                <a:cs typeface="Exo 2.0" panose="00000500000000000000" charset="0"/>
              </a:rPr>
              <a:t>EMERGENTES</a:t>
            </a:r>
            <a:endParaRPr lang="pt-PT" altLang="pt-BR" sz="10000" b="1">
              <a:solidFill>
                <a:schemeClr val="bg1"/>
              </a:solidFill>
              <a:latin typeface="Exo 2.0" panose="00000500000000000000" charset="0"/>
              <a:cs typeface="Exo 2.0" panose="00000500000000000000" charset="0"/>
            </a:endParaRPr>
          </a:p>
        </p:txBody>
      </p:sp>
      <p:sp>
        <p:nvSpPr>
          <p:cNvPr id="4" name="Caixa de Texto 3"/>
          <p:cNvSpPr txBox="true"/>
          <p:nvPr/>
        </p:nvSpPr>
        <p:spPr>
          <a:xfrm>
            <a:off x="93980" y="5142230"/>
            <a:ext cx="81686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pt-PT" altLang="pt-BR" sz="3600" b="1">
                <a:solidFill>
                  <a:schemeClr val="bg1"/>
                </a:solidFill>
                <a:latin typeface="Exo 2.0" panose="00000500000000000000" charset="0"/>
                <a:cs typeface="Exo 2.0" panose="00000500000000000000" charset="0"/>
              </a:rPr>
              <a:t>Tecnologias</a:t>
            </a:r>
            <a:endParaRPr lang="pt-PT" altLang="pt-BR" sz="3600" b="1">
              <a:solidFill>
                <a:schemeClr val="bg1"/>
              </a:solidFill>
              <a:latin typeface="Exo 2.0" panose="00000500000000000000" charset="0"/>
              <a:cs typeface="Exo 2.0" panose="00000500000000000000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etângulo 2"/>
          <p:cNvSpPr/>
          <p:nvPr/>
        </p:nvSpPr>
        <p:spPr>
          <a:xfrm>
            <a:off x="-4445" y="4191000"/>
            <a:ext cx="12196445" cy="27006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2" name="Retângulo 1"/>
          <p:cNvSpPr/>
          <p:nvPr/>
        </p:nvSpPr>
        <p:spPr>
          <a:xfrm>
            <a:off x="-4445" y="-25400"/>
            <a:ext cx="12196445" cy="4216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PT" altLang="pt-BR"/>
          </a:p>
        </p:txBody>
      </p:sp>
      <p:sp>
        <p:nvSpPr>
          <p:cNvPr id="5" name="Caixa de Texto 4"/>
          <p:cNvSpPr txBox="true"/>
          <p:nvPr/>
        </p:nvSpPr>
        <p:spPr>
          <a:xfrm>
            <a:off x="4814570" y="6539865"/>
            <a:ext cx="728027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pt-BR" altLang="en-US" sz="1200"/>
              <a:t>https://www2.deloitte.com/us/en/insights/focus/tech-trends/2020/horizon-next-a-future-look-at-the-trends.html</a:t>
            </a:r>
            <a:endParaRPr lang="pt-BR" altLang="en-US" sz="1200"/>
          </a:p>
        </p:txBody>
      </p:sp>
      <p:pic>
        <p:nvPicPr>
          <p:cNvPr id="4" name="Imagem 3" descr="1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-1073150" y="-2279650"/>
            <a:ext cx="14338935" cy="926655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379095" y="4346575"/>
            <a:ext cx="1025525" cy="47434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150" y="813435"/>
            <a:ext cx="7760335" cy="48501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etângulo 2"/>
          <p:cNvSpPr/>
          <p:nvPr/>
        </p:nvSpPr>
        <p:spPr>
          <a:xfrm>
            <a:off x="-4445" y="4191000"/>
            <a:ext cx="12196445" cy="27006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2" name="Retângulo 1"/>
          <p:cNvSpPr/>
          <p:nvPr/>
        </p:nvSpPr>
        <p:spPr>
          <a:xfrm>
            <a:off x="-4445" y="-25400"/>
            <a:ext cx="12196445" cy="4216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PT" altLang="pt-BR"/>
          </a:p>
        </p:txBody>
      </p:sp>
      <p:sp>
        <p:nvSpPr>
          <p:cNvPr id="5" name="Caixa de Texto 4"/>
          <p:cNvSpPr txBox="true"/>
          <p:nvPr/>
        </p:nvSpPr>
        <p:spPr>
          <a:xfrm>
            <a:off x="4814570" y="6539865"/>
            <a:ext cx="728027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pt-BR" altLang="en-US" sz="1200"/>
              <a:t>https://www2.deloitte.com/us/en/insights/focus/tech-trends/2020/horizon-next-a-future-look-at-the-trends.html</a:t>
            </a:r>
            <a:endParaRPr lang="pt-BR" altLang="en-US" sz="1200"/>
          </a:p>
        </p:txBody>
      </p:sp>
      <p:pic>
        <p:nvPicPr>
          <p:cNvPr id="4" name="Imagem 3" descr="1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-1073150" y="-2279650"/>
            <a:ext cx="14338935" cy="9266555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2211705" y="847725"/>
            <a:ext cx="7757160" cy="48158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pic>
        <p:nvPicPr>
          <p:cNvPr id="8" name="Imagem 7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4610100" y="891540"/>
            <a:ext cx="4694555" cy="472059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755" y="1034415"/>
            <a:ext cx="1025525" cy="4743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Retângulo 2"/>
          <p:cNvSpPr/>
          <p:nvPr/>
        </p:nvSpPr>
        <p:spPr>
          <a:xfrm>
            <a:off x="-4445" y="4191000"/>
            <a:ext cx="12196445" cy="270065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2" name="Retângulo 1"/>
          <p:cNvSpPr/>
          <p:nvPr/>
        </p:nvSpPr>
        <p:spPr>
          <a:xfrm>
            <a:off x="-4445" y="-25400"/>
            <a:ext cx="12196445" cy="4216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PT" altLang="pt-BR"/>
          </a:p>
        </p:txBody>
      </p:sp>
      <p:pic>
        <p:nvPicPr>
          <p:cNvPr id="4" name="Imagem 3" descr="13"/>
          <p:cNvPicPr>
            <a:picLocks noChangeAspect="true"/>
          </p:cNvPicPr>
          <p:nvPr/>
        </p:nvPicPr>
        <p:blipFill>
          <a:blip r:embed="rId1"/>
          <a:stretch>
            <a:fillRect/>
          </a:stretch>
        </p:blipFill>
        <p:spPr>
          <a:xfrm>
            <a:off x="-1073150" y="-2279650"/>
            <a:ext cx="14338935" cy="9266555"/>
          </a:xfrm>
          <a:prstGeom prst="rect">
            <a:avLst/>
          </a:prstGeom>
        </p:spPr>
      </p:pic>
      <p:sp>
        <p:nvSpPr>
          <p:cNvPr id="5" name="Caixa de Texto 4"/>
          <p:cNvSpPr txBox="true"/>
          <p:nvPr/>
        </p:nvSpPr>
        <p:spPr>
          <a:xfrm>
            <a:off x="4662170" y="6539865"/>
            <a:ext cx="7583805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pt-BR" altLang="en-US" sz="1200">
                <a:sym typeface="+mn-ea"/>
              </a:rPr>
              <a:t>https://www.gartner.com/smarterwithgartner/5-trends-drive-the-gartner-hype-cycle-for-emerging-technologies-2020/</a:t>
            </a:r>
            <a:endParaRPr lang="pt-BR" altLang="en-US" sz="1200"/>
          </a:p>
        </p:txBody>
      </p:sp>
      <p:sp>
        <p:nvSpPr>
          <p:cNvPr id="9" name="Retângulo 8"/>
          <p:cNvSpPr/>
          <p:nvPr/>
        </p:nvSpPr>
        <p:spPr>
          <a:xfrm>
            <a:off x="2211705" y="847725"/>
            <a:ext cx="7757160" cy="481584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pic>
        <p:nvPicPr>
          <p:cNvPr id="6" name="Imagem 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4392930" y="880745"/>
            <a:ext cx="4994910" cy="475043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true"/>
          </p:cNvPicPr>
          <p:nvPr/>
        </p:nvPicPr>
        <p:blipFill>
          <a:blip r:embed="rId3"/>
          <a:srcRect t="35534" b="37615"/>
          <a:stretch>
            <a:fillRect/>
          </a:stretch>
        </p:blipFill>
        <p:spPr>
          <a:xfrm>
            <a:off x="2320290" y="1047750"/>
            <a:ext cx="1716405" cy="4610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true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Caixa de Texto 3"/>
          <p:cNvSpPr txBox="true"/>
          <p:nvPr/>
        </p:nvSpPr>
        <p:spPr>
          <a:xfrm>
            <a:off x="2352040" y="3147060"/>
            <a:ext cx="787527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PT" altLang="pt-BR" sz="18000">
                <a:solidFill>
                  <a:srgbClr val="CAE4B9"/>
                </a:solidFill>
                <a:latin typeface="Go Smallcaps" panose="020B0600000000000000" charset="0"/>
                <a:cs typeface="Go Smallcaps" panose="020B0600000000000000" charset="0"/>
              </a:rPr>
              <a:t>RISCO</a:t>
            </a:r>
            <a:endParaRPr lang="pt-PT" altLang="pt-BR" sz="18000">
              <a:solidFill>
                <a:srgbClr val="CAE4B9"/>
              </a:solidFill>
              <a:latin typeface="Go Smallcaps" panose="020B0600000000000000" charset="0"/>
              <a:cs typeface="Go Smallcaps" panose="020B0600000000000000" charset="0"/>
            </a:endParaRPr>
          </a:p>
        </p:txBody>
      </p:sp>
      <p:sp>
        <p:nvSpPr>
          <p:cNvPr id="5" name="Caixa de Texto 4"/>
          <p:cNvSpPr txBox="true"/>
          <p:nvPr/>
        </p:nvSpPr>
        <p:spPr>
          <a:xfrm>
            <a:off x="2139315" y="5353050"/>
            <a:ext cx="195008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pt-PT" altLang="pt-BR">
                <a:solidFill>
                  <a:schemeClr val="bg1"/>
                </a:solidFill>
              </a:rPr>
              <a:t>Resolução n° 1.748</a:t>
            </a:r>
            <a:endParaRPr lang="pt-PT" altLang="pt-BR">
              <a:solidFill>
                <a:schemeClr val="bg1"/>
              </a:solidFill>
            </a:endParaRPr>
          </a:p>
        </p:txBody>
      </p:sp>
      <p:sp>
        <p:nvSpPr>
          <p:cNvPr id="6" name="Caixa de Texto 5"/>
          <p:cNvSpPr txBox="true"/>
          <p:nvPr/>
        </p:nvSpPr>
        <p:spPr>
          <a:xfrm rot="16200000">
            <a:off x="1438275" y="4271010"/>
            <a:ext cx="1890395" cy="629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pt-PT" altLang="pt-BR" sz="3500" b="1">
                <a:solidFill>
                  <a:schemeClr val="accent2">
                    <a:lumMod val="40000"/>
                    <a:lumOff val="60000"/>
                  </a:schemeClr>
                </a:solidFill>
                <a:latin typeface="Go Smallcaps" panose="020B0600000000000000" charset="0"/>
                <a:cs typeface="Go Smallcaps" panose="020B0600000000000000" charset="0"/>
              </a:rPr>
              <a:t>BACEN</a:t>
            </a:r>
            <a:endParaRPr lang="pt-PT" altLang="pt-BR" sz="3500" b="1">
              <a:solidFill>
                <a:schemeClr val="accent2">
                  <a:lumMod val="40000"/>
                  <a:lumOff val="60000"/>
                </a:schemeClr>
              </a:solidFill>
              <a:latin typeface="Go Smallcaps" panose="020B0600000000000000" charset="0"/>
              <a:cs typeface="Go Smallcaps" panose="020B0600000000000000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true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Caixa de Texto 1"/>
          <p:cNvSpPr txBox="true"/>
          <p:nvPr/>
        </p:nvSpPr>
        <p:spPr>
          <a:xfrm>
            <a:off x="6384290" y="4784090"/>
            <a:ext cx="5768340" cy="16300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pt-PT" altLang="pt-BR" sz="10000" b="1">
                <a:solidFill>
                  <a:schemeClr val="bg1"/>
                </a:solidFill>
                <a:latin typeface="Exo 2.0" panose="00000500000000000000" charset="0"/>
                <a:cs typeface="Exo 2.0" panose="00000500000000000000" charset="0"/>
              </a:rPr>
              <a:t>JORNADA</a:t>
            </a:r>
            <a:endParaRPr lang="pt-PT" altLang="pt-BR" sz="10000" b="1">
              <a:solidFill>
                <a:schemeClr val="bg1"/>
              </a:solidFill>
              <a:latin typeface="Exo 2.0" panose="00000500000000000000" charset="0"/>
              <a:cs typeface="Exo 2.0" panose="00000500000000000000" charset="0"/>
            </a:endParaRPr>
          </a:p>
        </p:txBody>
      </p:sp>
      <p:sp>
        <p:nvSpPr>
          <p:cNvPr id="3" name="Caixa de Texto 2"/>
          <p:cNvSpPr txBox="true"/>
          <p:nvPr/>
        </p:nvSpPr>
        <p:spPr>
          <a:xfrm>
            <a:off x="6485255" y="6029325"/>
            <a:ext cx="556641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dist"/>
            <a:r>
              <a:rPr lang="pt-PT" altLang="pt-BR" sz="5400">
                <a:solidFill>
                  <a:schemeClr val="bg1"/>
                </a:solidFill>
              </a:rPr>
              <a:t>do cliente PF</a:t>
            </a:r>
            <a:endParaRPr lang="pt-PT" altLang="pt-BR" sz="54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true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Lágrima 2"/>
          <p:cNvSpPr/>
          <p:nvPr/>
        </p:nvSpPr>
        <p:spPr>
          <a:xfrm rot="8040000">
            <a:off x="40640" y="3054350"/>
            <a:ext cx="1285875" cy="1285875"/>
          </a:xfrm>
          <a:prstGeom prst="teardrop">
            <a:avLst>
              <a:gd name="adj" fmla="val 98419"/>
            </a:avLst>
          </a:prstGeom>
          <a:solidFill>
            <a:srgbClr val="F7A13C">
              <a:alpha val="62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4" name="Caixa de Texto 3"/>
          <p:cNvSpPr txBox="true"/>
          <p:nvPr/>
        </p:nvSpPr>
        <p:spPr>
          <a:xfrm>
            <a:off x="133985" y="3235960"/>
            <a:ext cx="12446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>
                <a:solidFill>
                  <a:srgbClr val="5F3E16"/>
                </a:solidFill>
                <a:sym typeface="+mn-ea"/>
              </a:rPr>
              <a:t>situação econômico-financeira</a:t>
            </a:r>
            <a:endParaRPr lang="pt-BR" altLang="en-US">
              <a:solidFill>
                <a:srgbClr val="5F3E16"/>
              </a:solidFill>
              <a:sym typeface="+mn-ea"/>
            </a:endParaRPr>
          </a:p>
        </p:txBody>
      </p:sp>
      <p:sp>
        <p:nvSpPr>
          <p:cNvPr id="5" name="Lágrima 4"/>
          <p:cNvSpPr/>
          <p:nvPr/>
        </p:nvSpPr>
        <p:spPr>
          <a:xfrm rot="8040000">
            <a:off x="1398905" y="2880360"/>
            <a:ext cx="1285875" cy="1285875"/>
          </a:xfrm>
          <a:prstGeom prst="teardrop">
            <a:avLst>
              <a:gd name="adj" fmla="val 98419"/>
            </a:avLst>
          </a:prstGeom>
          <a:solidFill>
            <a:srgbClr val="F7A13C">
              <a:alpha val="6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6" name="Caixa de Texto 5"/>
          <p:cNvSpPr txBox="true"/>
          <p:nvPr/>
        </p:nvSpPr>
        <p:spPr>
          <a:xfrm>
            <a:off x="1492250" y="3061970"/>
            <a:ext cx="12446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>
                <a:solidFill>
                  <a:srgbClr val="5F3E16"/>
                </a:solidFill>
                <a:sym typeface="+mn-ea"/>
              </a:rPr>
              <a:t>grau de endividamento</a:t>
            </a:r>
            <a:endParaRPr lang="pt-BR" altLang="en-US">
              <a:solidFill>
                <a:srgbClr val="5F3E16"/>
              </a:solidFill>
              <a:sym typeface="+mn-ea"/>
            </a:endParaRPr>
          </a:p>
        </p:txBody>
      </p:sp>
      <p:sp>
        <p:nvSpPr>
          <p:cNvPr id="7" name="Lágrima 6"/>
          <p:cNvSpPr/>
          <p:nvPr/>
        </p:nvSpPr>
        <p:spPr>
          <a:xfrm rot="8040000">
            <a:off x="2708275" y="3053715"/>
            <a:ext cx="1285875" cy="1285875"/>
          </a:xfrm>
          <a:prstGeom prst="teardrop">
            <a:avLst>
              <a:gd name="adj" fmla="val 98419"/>
            </a:avLst>
          </a:prstGeom>
          <a:solidFill>
            <a:srgbClr val="F7A13C">
              <a:alpha val="6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8" name="Caixa de Texto 7"/>
          <p:cNvSpPr txBox="true"/>
          <p:nvPr/>
        </p:nvSpPr>
        <p:spPr>
          <a:xfrm>
            <a:off x="2697480" y="3281680"/>
            <a:ext cx="13074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 sz="1600">
                <a:solidFill>
                  <a:srgbClr val="5F3E16"/>
                </a:solidFill>
                <a:sym typeface="+mn-ea"/>
              </a:rPr>
              <a:t>capacidade de geração de resultados</a:t>
            </a:r>
            <a:endParaRPr lang="pt-BR" altLang="en-US" sz="1600">
              <a:solidFill>
                <a:srgbClr val="5F3E16"/>
              </a:solidFill>
              <a:sym typeface="+mn-ea"/>
            </a:endParaRPr>
          </a:p>
        </p:txBody>
      </p:sp>
      <p:sp>
        <p:nvSpPr>
          <p:cNvPr id="10" name="Lágrima 9"/>
          <p:cNvSpPr/>
          <p:nvPr/>
        </p:nvSpPr>
        <p:spPr>
          <a:xfrm rot="8040000">
            <a:off x="5350510" y="2785745"/>
            <a:ext cx="1285875" cy="1285875"/>
          </a:xfrm>
          <a:prstGeom prst="teardrop">
            <a:avLst>
              <a:gd name="adj" fmla="val 98419"/>
            </a:avLst>
          </a:prstGeom>
          <a:solidFill>
            <a:srgbClr val="F7A13C">
              <a:alpha val="6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1" name="Caixa de Texto 10"/>
          <p:cNvSpPr txBox="true"/>
          <p:nvPr/>
        </p:nvSpPr>
        <p:spPr>
          <a:xfrm>
            <a:off x="5443855" y="3105785"/>
            <a:ext cx="12446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>
                <a:solidFill>
                  <a:srgbClr val="5F3E16"/>
                </a:solidFill>
                <a:sym typeface="+mn-ea"/>
              </a:rPr>
              <a:t>fluxo de caixa</a:t>
            </a:r>
            <a:endParaRPr lang="pt-BR" altLang="en-US">
              <a:solidFill>
                <a:srgbClr val="5F3E16"/>
              </a:solidFill>
              <a:sym typeface="+mn-ea"/>
            </a:endParaRPr>
          </a:p>
        </p:txBody>
      </p:sp>
      <p:sp>
        <p:nvSpPr>
          <p:cNvPr id="12" name="Lágrima 11"/>
          <p:cNvSpPr/>
          <p:nvPr/>
        </p:nvSpPr>
        <p:spPr>
          <a:xfrm rot="8040000">
            <a:off x="4003675" y="3131185"/>
            <a:ext cx="1285875" cy="1285875"/>
          </a:xfrm>
          <a:prstGeom prst="teardrop">
            <a:avLst>
              <a:gd name="adj" fmla="val 98419"/>
            </a:avLst>
          </a:prstGeom>
          <a:solidFill>
            <a:srgbClr val="F7A13C">
              <a:alpha val="6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3" name="Caixa de Texto 12"/>
          <p:cNvSpPr txBox="true"/>
          <p:nvPr/>
        </p:nvSpPr>
        <p:spPr>
          <a:xfrm>
            <a:off x="4003675" y="3288030"/>
            <a:ext cx="12858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pt-BR" altLang="en-US" sz="1600">
                <a:solidFill>
                  <a:srgbClr val="5F3E16"/>
                </a:solidFill>
                <a:sym typeface="+mn-ea"/>
              </a:rPr>
              <a:t>pontualidade e atrasos nos pagamentos</a:t>
            </a:r>
            <a:endParaRPr lang="pt-BR" altLang="en-US" sz="1600">
              <a:solidFill>
                <a:srgbClr val="5F3E16"/>
              </a:solidFill>
              <a:sym typeface="+mn-ea"/>
            </a:endParaRPr>
          </a:p>
        </p:txBody>
      </p:sp>
      <p:sp>
        <p:nvSpPr>
          <p:cNvPr id="20" name="Forma livre 19"/>
          <p:cNvSpPr/>
          <p:nvPr/>
        </p:nvSpPr>
        <p:spPr>
          <a:xfrm>
            <a:off x="20320" y="4159250"/>
            <a:ext cx="6629400" cy="554355"/>
          </a:xfrm>
          <a:custGeom>
            <a:avLst/>
            <a:gdLst>
              <a:gd name="connisteX0" fmla="*/ 0 w 6629400"/>
              <a:gd name="connsiteY0" fmla="*/ 534240 h 554597"/>
              <a:gd name="connisteX1" fmla="*/ 700405 w 6629400"/>
              <a:gd name="connsiteY1" fmla="*/ 461215 h 554597"/>
              <a:gd name="connisteX2" fmla="*/ 1149985 w 6629400"/>
              <a:gd name="connsiteY2" fmla="*/ 304370 h 554597"/>
              <a:gd name="connisteX3" fmla="*/ 2059940 w 6629400"/>
              <a:gd name="connsiteY3" fmla="*/ 272620 h 554597"/>
              <a:gd name="connisteX4" fmla="*/ 2477770 w 6629400"/>
              <a:gd name="connsiteY4" fmla="*/ 293575 h 554597"/>
              <a:gd name="connisteX5" fmla="*/ 2572385 w 6629400"/>
              <a:gd name="connsiteY5" fmla="*/ 398350 h 554597"/>
              <a:gd name="connisteX6" fmla="*/ 2812415 w 6629400"/>
              <a:gd name="connsiteY6" fmla="*/ 471375 h 554597"/>
              <a:gd name="connisteX7" fmla="*/ 3011170 w 6629400"/>
              <a:gd name="connsiteY7" fmla="*/ 429465 h 554597"/>
              <a:gd name="connisteX8" fmla="*/ 3251835 w 6629400"/>
              <a:gd name="connsiteY8" fmla="*/ 482170 h 554597"/>
              <a:gd name="connisteX9" fmla="*/ 3387725 w 6629400"/>
              <a:gd name="connsiteY9" fmla="*/ 450420 h 554597"/>
              <a:gd name="connisteX10" fmla="*/ 3785235 w 6629400"/>
              <a:gd name="connsiteY10" fmla="*/ 398350 h 554597"/>
              <a:gd name="connisteX11" fmla="*/ 4632325 w 6629400"/>
              <a:gd name="connsiteY11" fmla="*/ 544400 h 554597"/>
              <a:gd name="connisteX12" fmla="*/ 6012180 w 6629400"/>
              <a:gd name="connsiteY12" fmla="*/ 126570 h 554597"/>
              <a:gd name="connisteX13" fmla="*/ 6377940 w 6629400"/>
              <a:gd name="connsiteY13" fmla="*/ 126570 h 554597"/>
              <a:gd name="connisteX14" fmla="*/ 6629400 w 6629400"/>
              <a:gd name="connsiteY14" fmla="*/ 32590 h 554597"/>
              <a:gd name="connisteX15" fmla="*/ 6995160 w 6629400"/>
              <a:gd name="connsiteY15" fmla="*/ 649175 h 554597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</a:cxnLst>
            <a:rect l="l" t="t" r="r" b="b"/>
            <a:pathLst>
              <a:path w="6629400" h="554598">
                <a:moveTo>
                  <a:pt x="0" y="534240"/>
                </a:moveTo>
                <a:cubicBezTo>
                  <a:pt x="130810" y="522810"/>
                  <a:pt x="470535" y="506935"/>
                  <a:pt x="700405" y="461215"/>
                </a:cubicBezTo>
                <a:cubicBezTo>
                  <a:pt x="930275" y="415495"/>
                  <a:pt x="878205" y="341835"/>
                  <a:pt x="1149985" y="304370"/>
                </a:cubicBezTo>
                <a:cubicBezTo>
                  <a:pt x="1421765" y="266905"/>
                  <a:pt x="1794510" y="274525"/>
                  <a:pt x="2059940" y="272620"/>
                </a:cubicBezTo>
                <a:cubicBezTo>
                  <a:pt x="2325370" y="270715"/>
                  <a:pt x="2375535" y="268175"/>
                  <a:pt x="2477770" y="293575"/>
                </a:cubicBezTo>
                <a:cubicBezTo>
                  <a:pt x="2580005" y="318975"/>
                  <a:pt x="2505710" y="362790"/>
                  <a:pt x="2572385" y="398350"/>
                </a:cubicBezTo>
                <a:cubicBezTo>
                  <a:pt x="2639060" y="433910"/>
                  <a:pt x="2724785" y="465025"/>
                  <a:pt x="2812415" y="471375"/>
                </a:cubicBezTo>
                <a:cubicBezTo>
                  <a:pt x="2900045" y="477725"/>
                  <a:pt x="2923540" y="427560"/>
                  <a:pt x="3011170" y="429465"/>
                </a:cubicBezTo>
                <a:cubicBezTo>
                  <a:pt x="3098800" y="431370"/>
                  <a:pt x="3176270" y="477725"/>
                  <a:pt x="3251835" y="482170"/>
                </a:cubicBezTo>
                <a:cubicBezTo>
                  <a:pt x="3327400" y="486615"/>
                  <a:pt x="3281045" y="466930"/>
                  <a:pt x="3387725" y="450420"/>
                </a:cubicBezTo>
                <a:cubicBezTo>
                  <a:pt x="3494405" y="433910"/>
                  <a:pt x="3536315" y="379300"/>
                  <a:pt x="3785235" y="398350"/>
                </a:cubicBezTo>
                <a:cubicBezTo>
                  <a:pt x="4034155" y="417400"/>
                  <a:pt x="4187190" y="599010"/>
                  <a:pt x="4632325" y="544400"/>
                </a:cubicBezTo>
                <a:cubicBezTo>
                  <a:pt x="5077460" y="489790"/>
                  <a:pt x="5662930" y="210390"/>
                  <a:pt x="6012180" y="126570"/>
                </a:cubicBezTo>
                <a:cubicBezTo>
                  <a:pt x="6361430" y="42750"/>
                  <a:pt x="6254750" y="145620"/>
                  <a:pt x="6377940" y="126570"/>
                </a:cubicBezTo>
                <a:cubicBezTo>
                  <a:pt x="6501130" y="107520"/>
                  <a:pt x="6506210" y="-72185"/>
                  <a:pt x="6629400" y="32590"/>
                </a:cubicBezTo>
              </a:path>
            </a:pathLst>
          </a:custGeom>
          <a:noFill/>
          <a:ln w="28575" cmpd="sng">
            <a:solidFill>
              <a:srgbClr val="5F3E1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5" name="Elipse 14"/>
          <p:cNvSpPr/>
          <p:nvPr/>
        </p:nvSpPr>
        <p:spPr>
          <a:xfrm>
            <a:off x="1968500" y="4380230"/>
            <a:ext cx="167005" cy="167005"/>
          </a:xfrm>
          <a:prstGeom prst="ellipse">
            <a:avLst/>
          </a:prstGeom>
          <a:solidFill>
            <a:srgbClr val="5F3E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4" name="Elipse 13"/>
          <p:cNvSpPr/>
          <p:nvPr/>
        </p:nvSpPr>
        <p:spPr>
          <a:xfrm>
            <a:off x="626745" y="4547235"/>
            <a:ext cx="167005" cy="167005"/>
          </a:xfrm>
          <a:prstGeom prst="ellipse">
            <a:avLst/>
          </a:prstGeom>
          <a:solidFill>
            <a:srgbClr val="5F3E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6" name="Elipse 15"/>
          <p:cNvSpPr/>
          <p:nvPr/>
        </p:nvSpPr>
        <p:spPr>
          <a:xfrm>
            <a:off x="3277870" y="4547235"/>
            <a:ext cx="167005" cy="167005"/>
          </a:xfrm>
          <a:prstGeom prst="ellipse">
            <a:avLst/>
          </a:prstGeom>
          <a:solidFill>
            <a:srgbClr val="5F3E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7" name="Elipse 16"/>
          <p:cNvSpPr/>
          <p:nvPr/>
        </p:nvSpPr>
        <p:spPr>
          <a:xfrm>
            <a:off x="4573270" y="4606290"/>
            <a:ext cx="167005" cy="167005"/>
          </a:xfrm>
          <a:prstGeom prst="ellipse">
            <a:avLst/>
          </a:prstGeom>
          <a:solidFill>
            <a:srgbClr val="5F3E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  <p:sp>
        <p:nvSpPr>
          <p:cNvPr id="18" name="Elipse 17"/>
          <p:cNvSpPr/>
          <p:nvPr/>
        </p:nvSpPr>
        <p:spPr>
          <a:xfrm>
            <a:off x="5930265" y="4244975"/>
            <a:ext cx="167005" cy="167005"/>
          </a:xfrm>
          <a:prstGeom prst="ellipse">
            <a:avLst/>
          </a:prstGeom>
          <a:solidFill>
            <a:srgbClr val="5F3E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pt-B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true">
          <a:blip r:embed="rId1">
            <a:alphaModFix amt="68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2" name="Caixa de Texto 1"/>
          <p:cNvSpPr txBox="true"/>
          <p:nvPr/>
        </p:nvSpPr>
        <p:spPr>
          <a:xfrm>
            <a:off x="-16510" y="1894205"/>
            <a:ext cx="9585960" cy="316928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p>
            <a:pPr algn="dist"/>
            <a:r>
              <a:rPr lang="pt-PT" sz="3600" b="1">
                <a:solidFill>
                  <a:srgbClr val="AC6F38"/>
                </a:solidFill>
              </a:rPr>
              <a:t>H</a:t>
            </a:r>
            <a:r>
              <a:rPr lang="pt-PT" sz="4500" b="1">
                <a:solidFill>
                  <a:srgbClr val="AC6F38"/>
                </a:solidFill>
              </a:rPr>
              <a:t>G</a:t>
            </a:r>
            <a:r>
              <a:rPr lang="pt-PT" sz="6000" b="1">
                <a:solidFill>
                  <a:srgbClr val="AC6F38"/>
                </a:solidFill>
              </a:rPr>
              <a:t>F</a:t>
            </a:r>
            <a:r>
              <a:rPr lang="pt-PT" sz="7400" b="1">
                <a:solidFill>
                  <a:srgbClr val="AC6F38"/>
                </a:solidFill>
              </a:rPr>
              <a:t>E</a:t>
            </a:r>
            <a:r>
              <a:rPr lang="pt-PT" sz="9000" b="1">
                <a:solidFill>
                  <a:srgbClr val="AC6F38"/>
                </a:solidFill>
              </a:rPr>
              <a:t>D</a:t>
            </a:r>
            <a:r>
              <a:rPr lang="pt-PT" sz="11000" b="1">
                <a:solidFill>
                  <a:srgbClr val="AC6F38"/>
                </a:solidFill>
              </a:rPr>
              <a:t>C</a:t>
            </a:r>
            <a:r>
              <a:rPr lang="pt-PT" sz="14000" b="1">
                <a:solidFill>
                  <a:srgbClr val="AC6F38"/>
                </a:solidFill>
              </a:rPr>
              <a:t>B</a:t>
            </a:r>
            <a:r>
              <a:rPr lang="pt-PT" sz="17000" b="1">
                <a:solidFill>
                  <a:srgbClr val="AC6F38"/>
                </a:solidFill>
              </a:rPr>
              <a:t>A</a:t>
            </a:r>
            <a:r>
              <a:rPr lang="pt-PT" sz="20000" b="1">
                <a:solidFill>
                  <a:srgbClr val="AC6F38"/>
                </a:solidFill>
              </a:rPr>
              <a:t>AA</a:t>
            </a:r>
            <a:endParaRPr lang="pt-PT" sz="20000" b="1">
              <a:solidFill>
                <a:srgbClr val="AC6F38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true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false"/>
        </a:gradFill>
        <a:gradFill rotWithShape="true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false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true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false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2663</Words>
  <Application>WPS Presentation</Application>
  <PresentationFormat>Widescreen</PresentationFormat>
  <Paragraphs>395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1" baseType="lpstr">
      <vt:lpstr>Arial</vt:lpstr>
      <vt:lpstr>SimSun</vt:lpstr>
      <vt:lpstr>Wingdings</vt:lpstr>
      <vt:lpstr>Nimbus Roman No9 L</vt:lpstr>
      <vt:lpstr>Exo 2.0</vt:lpstr>
      <vt:lpstr>Go Smallcaps</vt:lpstr>
      <vt:lpstr>微软雅黑</vt:lpstr>
      <vt:lpstr>Droid Sans Fallback</vt:lpstr>
      <vt:lpstr>Arial Unicode MS</vt:lpstr>
      <vt:lpstr>Calibri Light</vt:lpstr>
      <vt:lpstr>DejaVu Sans</vt:lpstr>
      <vt:lpstr>Calibri</vt:lpstr>
      <vt:lpstr>Tema do Office</vt:lpstr>
      <vt:lpstr>PREDIÇÃO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Mineração de Dados</dc:title>
  <dc:creator>leonardo_scorrea</dc:creator>
  <cp:lastModifiedBy>leonardo_scorrea</cp:lastModifiedBy>
  <cp:revision>22</cp:revision>
  <dcterms:created xsi:type="dcterms:W3CDTF">2021-07-08T00:34:55Z</dcterms:created>
  <dcterms:modified xsi:type="dcterms:W3CDTF">2021-07-08T00:34:55Z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1046-11.1.0.10161</vt:lpwstr>
  </property>
</Properties>
</file>